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1"/>
  </p:notesMasterIdLst>
  <p:handoutMasterIdLst>
    <p:handoutMasterId r:id="rId42"/>
  </p:handoutMasterIdLst>
  <p:sldIdLst>
    <p:sldId id="975" r:id="rId2"/>
    <p:sldId id="1263" r:id="rId3"/>
    <p:sldId id="1224" r:id="rId4"/>
    <p:sldId id="1225" r:id="rId5"/>
    <p:sldId id="1270" r:id="rId6"/>
    <p:sldId id="1269" r:id="rId7"/>
    <p:sldId id="1271" r:id="rId8"/>
    <p:sldId id="1226" r:id="rId9"/>
    <p:sldId id="1227" r:id="rId10"/>
    <p:sldId id="1228" r:id="rId11"/>
    <p:sldId id="1229" r:id="rId12"/>
    <p:sldId id="1230" r:id="rId13"/>
    <p:sldId id="1231" r:id="rId14"/>
    <p:sldId id="1232" r:id="rId15"/>
    <p:sldId id="1233" r:id="rId16"/>
    <p:sldId id="1234" r:id="rId17"/>
    <p:sldId id="1235" r:id="rId18"/>
    <p:sldId id="1236" r:id="rId19"/>
    <p:sldId id="1237" r:id="rId20"/>
    <p:sldId id="1238" r:id="rId21"/>
    <p:sldId id="1239" r:id="rId22"/>
    <p:sldId id="1241" r:id="rId23"/>
    <p:sldId id="1242" r:id="rId24"/>
    <p:sldId id="1243" r:id="rId25"/>
    <p:sldId id="1244" r:id="rId26"/>
    <p:sldId id="1245" r:id="rId27"/>
    <p:sldId id="1246" r:id="rId28"/>
    <p:sldId id="1247" r:id="rId29"/>
    <p:sldId id="1248" r:id="rId30"/>
    <p:sldId id="1249" r:id="rId31"/>
    <p:sldId id="1250" r:id="rId32"/>
    <p:sldId id="1251" r:id="rId33"/>
    <p:sldId id="1252" r:id="rId34"/>
    <p:sldId id="1253" r:id="rId35"/>
    <p:sldId id="1254" r:id="rId36"/>
    <p:sldId id="1255" r:id="rId37"/>
    <p:sldId id="1256" r:id="rId38"/>
    <p:sldId id="1257" r:id="rId39"/>
    <p:sldId id="876" r:id="rId40"/>
  </p:sldIdLst>
  <p:sldSz cx="9144000" cy="6858000" type="screen4x3"/>
  <p:notesSz cx="9144000" cy="6858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984"/>
    <a:srgbClr val="132584"/>
    <a:srgbClr val="FFFF00"/>
    <a:srgbClr val="E1EBDB"/>
    <a:srgbClr val="FFFFCC"/>
    <a:srgbClr val="12357C"/>
    <a:srgbClr val="00FF00"/>
    <a:srgbClr val="DDDDDD"/>
    <a:srgbClr val="93052E"/>
    <a:srgbClr val="9227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6" autoAdjust="0"/>
    <p:restoredTop sz="66627" autoAdjust="0"/>
  </p:normalViewPr>
  <p:slideViewPr>
    <p:cSldViewPr snapToObjects="1">
      <p:cViewPr varScale="1">
        <p:scale>
          <a:sx n="73" d="100"/>
          <a:sy n="73" d="100"/>
        </p:scale>
        <p:origin x="2649" y="36"/>
      </p:cViewPr>
      <p:guideLst>
        <p:guide orient="horz" pos="235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70"/>
    </p:cViewPr>
  </p:sorterViewPr>
  <p:notesViewPr>
    <p:cSldViewPr snapToObjects="1">
      <p:cViewPr varScale="1">
        <p:scale>
          <a:sx n="75" d="100"/>
          <a:sy n="75" d="100"/>
        </p:scale>
        <p:origin x="-912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EAE1928-9D4C-49B6-AAF6-367633392B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627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1B0A9D7-2049-40C3-89F4-FDE8A803A6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63033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FA4841EF-E585-44AF-AE85-F1852AF758AD}" type="slidenum">
              <a:rPr lang="en-US" altLang="zh-CN" sz="1200">
                <a:ea typeface="宋体" panose="02010600030101010101" pitchFamily="2" charset="-122"/>
              </a:rPr>
              <a:pPr algn="r"/>
              <a:t>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 smtClean="0"/>
              <a:t>http://t.cn/A66iadFx</a:t>
            </a: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37290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46998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76695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1124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3681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99398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Software Requirements Specification</a:t>
            </a: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14214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73750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57433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81877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33128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79536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87853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968393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82331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744056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515843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82322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18512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186981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25682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70012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rtl="0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14837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711501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519380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025782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748405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64951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078585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040601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014914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149291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B0A9D7-2049-40C3-89F4-FDE8A803A61B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6435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70097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15062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7589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84766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90257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81374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7" descr="北方交通大学—世纪钟（校钟）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38" y="179388"/>
            <a:ext cx="842962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8" descr="北方交通大学—思源楼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84150"/>
            <a:ext cx="9525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9" descr="09525834336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179388"/>
            <a:ext cx="8382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1" descr="19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84150"/>
            <a:ext cx="7620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2" descr="20055131012136649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184150"/>
            <a:ext cx="88106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3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45720" anchor="ctr"/>
          <a:lstStyle>
            <a:lvl1pPr>
              <a:defRPr sz="4400"/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</a:p>
        </p:txBody>
      </p:sp>
      <p:sp>
        <p:nvSpPr>
          <p:cNvPr id="57354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pic>
        <p:nvPicPr>
          <p:cNvPr id="1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09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0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81825" y="152400"/>
            <a:ext cx="2162175" cy="6181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0538" y="152400"/>
            <a:ext cx="6338887" cy="6181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44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90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1097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0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1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61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05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19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26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884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79282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badgeb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1131888"/>
            <a:ext cx="7092950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87338" y="9906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438400" y="152400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0538" y="1268413"/>
            <a:ext cx="8229600" cy="506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pic>
        <p:nvPicPr>
          <p:cNvPr id="205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133984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9pPr>
    </p:titleStyle>
    <p:bodyStyle>
      <a:lvl1pPr marL="449263" indent="-4492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 kern="12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 kern="1200">
          <a:solidFill>
            <a:srgbClr val="133984"/>
          </a:solidFill>
          <a:latin typeface="+mn-lt"/>
          <a:ea typeface="+mn-ea"/>
          <a:cs typeface="+mn-cs"/>
        </a:defRPr>
      </a:lvl2pPr>
      <a:lvl3pPr marL="1322388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7303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1383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hyperlink" Target="https://en.wikipedia.org/wiki/Specification_language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nternational_Telecommunication_Union" TargetMode="External"/><Relationship Id="rId5" Type="http://schemas.openxmlformats.org/officeDocument/2006/relationships/hyperlink" Target="https://en.wikipedia.org/wiki/Specification_and_Description_Language" TargetMode="External"/><Relationship Id="rId4" Type="http://schemas.openxmlformats.org/officeDocument/2006/relationships/hyperlink" Target="https://en.wikipedia.org/wiki/Interaction_diagra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en.wikipedia.org/wiki/Software_engineering" TargetMode="External"/><Relationship Id="rId4" Type="http://schemas.openxmlformats.org/officeDocument/2006/relationships/hyperlink" Target="https://en.wikipedia.org/wiki/Modeling_languag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istributed_systems" TargetMode="External"/><Relationship Id="rId5" Type="http://schemas.openxmlformats.org/officeDocument/2006/relationships/hyperlink" Target="https://en.wikipedia.org/wiki/Modeling_language" TargetMode="External"/><Relationship Id="rId4" Type="http://schemas.openxmlformats.org/officeDocument/2006/relationships/hyperlink" Target="https://en.wikipedia.org/wiki/Mathematica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uter_program" TargetMode="External"/><Relationship Id="rId5" Type="http://schemas.openxmlformats.org/officeDocument/2006/relationships/hyperlink" Target="https://en.wikipedia.org/wiki/Specification_language" TargetMode="External"/><Relationship Id="rId4" Type="http://schemas.openxmlformats.org/officeDocument/2006/relationships/hyperlink" Target="https://en.wikipedia.org/wiki/Formal_specificatio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1752600"/>
            <a:ext cx="8839200" cy="1927225"/>
          </a:xfrm>
        </p:spPr>
        <p:txBody>
          <a:bodyPr/>
          <a:lstStyle/>
          <a:p>
            <a:pPr algn="ctr"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Software Quality Assurance and Testing Technology</a:t>
            </a:r>
            <a:endParaRPr lang="zh-CN" altLang="zh-CN" sz="4000" dirty="0" smtClean="0">
              <a:latin typeface="Cambria" panose="02040503050406030204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4419600"/>
            <a:ext cx="6172200" cy="1524000"/>
          </a:xfrm>
        </p:spPr>
        <p:txBody>
          <a:bodyPr/>
          <a:lstStyle/>
          <a:p>
            <a:pPr eaLnBrk="1" hangingPunct="1"/>
            <a:r>
              <a:rPr lang="en-US" altLang="zh-CN" sz="1800" b="1" dirty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2</a:t>
            </a:r>
            <a:r>
              <a:rPr lang="en-US" altLang="zh-CN" sz="1800" b="1" baseline="30000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nd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 Semester, Spring 2022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Haiming Liu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liuhaiming@bjtu.edu.cn </a:t>
            </a:r>
            <a:endParaRPr lang="en-US" altLang="zh-CN" sz="1800" b="1" dirty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School of Software Engineering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Beijing </a:t>
            </a:r>
            <a:r>
              <a:rPr lang="en-US" altLang="zh-CN" sz="1800" b="1" dirty="0" err="1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Jiaotong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 University</a:t>
            </a:r>
            <a:endParaRPr lang="zh-CN" altLang="zh-CN" sz="2800" b="1" dirty="0" smtClean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The purpose of specification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905000"/>
            <a:ext cx="83820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 smtClean="0">
                <a:latin typeface="Cambria" panose="02040503050406030204" pitchFamily="18" charset="0"/>
              </a:rPr>
              <a:t>Raw user requirements are often: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vague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contradictory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impractical or impossible to implement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overly concrete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just plain wrong</a:t>
            </a:r>
          </a:p>
          <a:p>
            <a:r>
              <a:rPr lang="en-US" altLang="zh-CN" sz="2600" dirty="0" smtClean="0">
                <a:latin typeface="Cambria" panose="02040503050406030204" pitchFamily="18" charset="0"/>
              </a:rPr>
              <a:t>The purpose of specification is to get </a:t>
            </a:r>
            <a:r>
              <a:rPr lang="en-US" altLang="zh-CN" sz="2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a usable set of requirements</a:t>
            </a:r>
            <a:r>
              <a:rPr lang="en-US" altLang="zh-CN" sz="2600" dirty="0" smtClean="0">
                <a:latin typeface="Cambria" panose="02040503050406030204" pitchFamily="18" charset="0"/>
              </a:rPr>
              <a:t> from which the system may be designed and implemented, with </a:t>
            </a:r>
            <a:r>
              <a:rPr lang="en-US" altLang="zh-CN" sz="2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minimal “surprises”.</a:t>
            </a:r>
            <a:endParaRPr lang="en-US" altLang="zh-CN" sz="26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94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The Specification document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80772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 smtClean="0">
                <a:latin typeface="Cambria" panose="02040503050406030204" pitchFamily="18" charset="0"/>
              </a:rPr>
              <a:t>The official statement of what is required of the system developers.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Includes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system models, requirements definition, and requirements specification</a:t>
            </a:r>
            <a:r>
              <a:rPr lang="en-US" altLang="zh-CN" dirty="0" smtClean="0">
                <a:latin typeface="Cambria" panose="02040503050406030204" pitchFamily="18" charset="0"/>
              </a:rPr>
              <a:t>.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Not a design document. 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States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functional and non-functional </a:t>
            </a:r>
            <a:r>
              <a:rPr lang="en-US" altLang="zh-CN" dirty="0" smtClean="0">
                <a:latin typeface="Cambria" panose="02040503050406030204" pitchFamily="18" charset="0"/>
              </a:rPr>
              <a:t>requirements.</a:t>
            </a:r>
          </a:p>
          <a:p>
            <a:r>
              <a:rPr lang="en-US" altLang="zh-CN" sz="2600" dirty="0" smtClean="0">
                <a:latin typeface="Cambria" panose="02040503050406030204" pitchFamily="18" charset="0"/>
              </a:rPr>
              <a:t>Serves as a reference document for maintenance.</a:t>
            </a:r>
          </a:p>
          <a:p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23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Two kinds of requirements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u="sng" dirty="0" smtClean="0">
                <a:latin typeface="Cambria" panose="02040503050406030204" pitchFamily="18" charset="0"/>
              </a:rPr>
              <a:t>Functional:</a:t>
            </a:r>
            <a:r>
              <a:rPr lang="en-US" altLang="zh-CN" sz="2400" dirty="0" smtClean="0">
                <a:latin typeface="Cambria" panose="02040503050406030204" pitchFamily="18" charset="0"/>
              </a:rPr>
              <a:t>  The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precise tasks or functions </a:t>
            </a:r>
            <a:r>
              <a:rPr lang="en-US" altLang="zh-CN" sz="2400" dirty="0" smtClean="0">
                <a:latin typeface="Cambria" panose="02040503050406030204" pitchFamily="18" charset="0"/>
              </a:rPr>
              <a:t>the system is to perform.</a:t>
            </a:r>
          </a:p>
          <a:p>
            <a:pPr lvl="1">
              <a:lnSpc>
                <a:spcPct val="90000"/>
              </a:lnSpc>
            </a:pPr>
            <a:r>
              <a:rPr lang="en-US" altLang="zh-CN" i="1" dirty="0" smtClean="0">
                <a:latin typeface="Cambria" panose="02040503050406030204" pitchFamily="18" charset="0"/>
              </a:rPr>
              <a:t>e.g.,</a:t>
            </a:r>
            <a:r>
              <a:rPr lang="en-US" altLang="zh-CN" dirty="0" smtClean="0">
                <a:latin typeface="Cambria" panose="02040503050406030204" pitchFamily="18" charset="0"/>
              </a:rPr>
              <a:t> details of a flight reservation system</a:t>
            </a:r>
          </a:p>
          <a:p>
            <a:pPr lvl="1">
              <a:lnSpc>
                <a:spcPct val="90000"/>
              </a:lnSpc>
            </a:pPr>
            <a:endParaRPr lang="en-US" altLang="zh-CN" dirty="0" smtClean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b="1" u="sng" dirty="0" smtClean="0">
                <a:latin typeface="Cambria" panose="02040503050406030204" pitchFamily="18" charset="0"/>
              </a:rPr>
              <a:t>Non-functional:</a:t>
            </a:r>
            <a:r>
              <a:rPr lang="en-US" altLang="zh-CN" sz="2400" dirty="0" smtClean="0">
                <a:latin typeface="Cambria" panose="02040503050406030204" pitchFamily="18" charset="0"/>
              </a:rPr>
              <a:t>  Usually,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a constraint of some kind </a:t>
            </a:r>
            <a:r>
              <a:rPr lang="en-US" altLang="zh-CN" sz="2400" dirty="0" smtClean="0">
                <a:latin typeface="Cambria" panose="02040503050406030204" pitchFamily="18" charset="0"/>
              </a:rPr>
              <a:t>on the system or its construction</a:t>
            </a:r>
          </a:p>
          <a:p>
            <a:pPr lvl="1">
              <a:lnSpc>
                <a:spcPct val="90000"/>
              </a:lnSpc>
            </a:pPr>
            <a:r>
              <a:rPr lang="en-US" altLang="zh-CN" i="1" dirty="0" smtClean="0">
                <a:latin typeface="Cambria" panose="02040503050406030204" pitchFamily="18" charset="0"/>
              </a:rPr>
              <a:t>e.g.,</a:t>
            </a:r>
            <a:r>
              <a:rPr lang="en-US" altLang="zh-CN" dirty="0" smtClean="0">
                <a:latin typeface="Cambria" panose="02040503050406030204" pitchFamily="18" charset="0"/>
              </a:rPr>
              <a:t> expected performance and memory requirements, process model used, implementation language and platform, compatibility with other tools, deadlines, ...</a:t>
            </a:r>
          </a:p>
          <a:p>
            <a:pPr>
              <a:lnSpc>
                <a:spcPct val="90000"/>
              </a:lnSpc>
            </a:pP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63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2192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Specification document “requirements”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057400"/>
            <a:ext cx="83058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 smtClean="0">
                <a:latin typeface="Cambria" panose="02040503050406030204" pitchFamily="18" charset="0"/>
              </a:rPr>
              <a:t>Should be </a:t>
            </a:r>
            <a:r>
              <a:rPr lang="en-US" altLang="zh-CN" sz="2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easy to change</a:t>
            </a:r>
            <a:r>
              <a:rPr lang="en-US" altLang="zh-CN" sz="2600" dirty="0" smtClean="0">
                <a:latin typeface="Cambria" panose="02040503050406030204" pitchFamily="18" charset="0"/>
              </a:rPr>
              <a:t> as requirements evolve.</a:t>
            </a:r>
          </a:p>
          <a:p>
            <a:r>
              <a:rPr lang="en-US" altLang="zh-CN" sz="2600" dirty="0" smtClean="0">
                <a:latin typeface="Cambria" panose="02040503050406030204" pitchFamily="18" charset="0"/>
              </a:rPr>
              <a:t>Must be kept </a:t>
            </a:r>
            <a:r>
              <a:rPr lang="en-US" altLang="zh-CN" sz="2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up-to-date</a:t>
            </a:r>
            <a:r>
              <a:rPr lang="en-US" altLang="zh-CN" sz="2600" dirty="0" smtClean="0">
                <a:latin typeface="Cambria" panose="02040503050406030204" pitchFamily="18" charset="0"/>
              </a:rPr>
              <a:t> as system changes.</a:t>
            </a:r>
            <a:endParaRPr lang="en-US" altLang="zh-CN" sz="2600" dirty="0">
              <a:latin typeface="Cambria" panose="020405030504060302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3099516"/>
            <a:ext cx="83820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600" dirty="0" smtClean="0">
                <a:latin typeface="Cambria" panose="02040503050406030204" pitchFamily="18" charset="0"/>
              </a:rPr>
              <a:t>Foreseen problems: 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 “won’t support Win-3.x apps”</a:t>
            </a:r>
          </a:p>
          <a:p>
            <a:pPr>
              <a:lnSpc>
                <a:spcPct val="90000"/>
              </a:lnSpc>
            </a:pPr>
            <a:r>
              <a:rPr lang="en-US" altLang="zh-CN" sz="2600" dirty="0" smtClean="0">
                <a:latin typeface="Cambria" panose="02040503050406030204" pitchFamily="18" charset="0"/>
              </a:rPr>
              <a:t>Expected evolution: 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“will port to </a:t>
            </a:r>
            <a:r>
              <a:rPr lang="en-US" altLang="zh-CN" dirty="0" err="1" smtClean="0">
                <a:latin typeface="Cambria" panose="02040503050406030204" pitchFamily="18" charset="0"/>
              </a:rPr>
              <a:t>MacOS</a:t>
            </a:r>
            <a:r>
              <a:rPr lang="en-US" altLang="zh-CN" dirty="0" smtClean="0">
                <a:latin typeface="Cambria" panose="02040503050406030204" pitchFamily="18" charset="0"/>
              </a:rPr>
              <a:t> in next version”</a:t>
            </a:r>
          </a:p>
          <a:p>
            <a:pPr>
              <a:lnSpc>
                <a:spcPct val="90000"/>
              </a:lnSpc>
            </a:pPr>
            <a:r>
              <a:rPr lang="en-US" altLang="zh-CN" sz="2600" dirty="0" smtClean="0">
                <a:latin typeface="Cambria" panose="02040503050406030204" pitchFamily="18" charset="0"/>
              </a:rPr>
              <a:t>Response to unexpected events/usage: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 “if input data in old format, will auto-convert”</a:t>
            </a:r>
          </a:p>
          <a:p>
            <a:pPr>
              <a:lnSpc>
                <a:spcPct val="90000"/>
              </a:lnSpc>
            </a:pP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0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685800" y="1066800"/>
            <a:ext cx="10363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>
                <a:latin typeface="Cambria" panose="02040503050406030204" pitchFamily="18" charset="0"/>
              </a:rPr>
              <a:t>Software Requirements </a:t>
            </a:r>
            <a:r>
              <a:rPr lang="en-US" altLang="zh-CN" dirty="0" smtClean="0">
                <a:latin typeface="Cambria" panose="02040503050406030204" pitchFamily="18" charset="0"/>
              </a:rPr>
              <a:t>Specification Structure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905000"/>
            <a:ext cx="83058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Introduction (describe need for system)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Functional Requirements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Non-Functional Requirements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System Evolution (describe anticipated changes)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Glossary (technical and/or new jargon)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Appendices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Index</a:t>
            </a:r>
          </a:p>
          <a:p>
            <a:pPr>
              <a:lnSpc>
                <a:spcPct val="90000"/>
              </a:lnSpc>
            </a:pP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12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1430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Specification structure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13314" name="Picture 2" descr="Image result for srs docu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22120"/>
            <a:ext cx="3840654" cy="44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layout of airline database system for software requirements specification docu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14525"/>
            <a:ext cx="3683348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32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To summarize …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19050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600" dirty="0" smtClean="0">
                <a:latin typeface="Cambria" panose="02040503050406030204" pitchFamily="18" charset="0"/>
              </a:rPr>
              <a:t>Specification focuses on determining </a:t>
            </a:r>
            <a:r>
              <a:rPr lang="en-US" altLang="zh-CN" sz="26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what</a:t>
            </a:r>
            <a:r>
              <a:rPr lang="en-US" altLang="zh-CN" sz="2600" dirty="0" smtClean="0">
                <a:latin typeface="Cambria" panose="02040503050406030204" pitchFamily="18" charset="0"/>
              </a:rPr>
              <a:t> the customer wants, and not </a:t>
            </a:r>
            <a:r>
              <a:rPr lang="en-US" altLang="zh-CN" sz="26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how</a:t>
            </a:r>
            <a:r>
              <a:rPr lang="en-US" altLang="zh-CN" sz="2600" dirty="0" smtClean="0">
                <a:latin typeface="Cambria" panose="02040503050406030204" pitchFamily="18" charset="0"/>
              </a:rPr>
              <a:t> it will be implemented.</a:t>
            </a:r>
          </a:p>
          <a:p>
            <a:pPr>
              <a:lnSpc>
                <a:spcPct val="90000"/>
              </a:lnSpc>
            </a:pPr>
            <a:r>
              <a:rPr lang="en-US" altLang="zh-CN" sz="2600" dirty="0" smtClean="0">
                <a:latin typeface="Cambria" panose="02040503050406030204" pitchFamily="18" charset="0"/>
              </a:rPr>
              <a:t>Specification is </a:t>
            </a:r>
            <a:r>
              <a:rPr lang="en-US" altLang="zh-CN" sz="2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hard</a:t>
            </a:r>
            <a:r>
              <a:rPr lang="en-US" altLang="zh-CN" sz="2600" dirty="0" smtClean="0">
                <a:latin typeface="Cambria" panose="02040503050406030204" pitchFamily="18" charset="0"/>
              </a:rPr>
              <a:t> to get </a:t>
            </a:r>
            <a:r>
              <a:rPr lang="en-US" altLang="zh-CN" sz="2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correct</a:t>
            </a:r>
            <a:r>
              <a:rPr lang="en-US" altLang="zh-CN" sz="2600" dirty="0" smtClean="0">
                <a:latin typeface="Cambria" panose="02040503050406030204" pitchFamily="18" charset="0"/>
              </a:rPr>
              <a:t>; it requires </a:t>
            </a:r>
            <a:r>
              <a:rPr lang="en-US" altLang="zh-CN" sz="2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good communication</a:t>
            </a:r>
            <a:r>
              <a:rPr lang="en-US" altLang="zh-CN" sz="2600" dirty="0" smtClean="0">
                <a:latin typeface="Cambria" panose="02040503050406030204" pitchFamily="18" charset="0"/>
              </a:rPr>
              <a:t> skills.</a:t>
            </a:r>
          </a:p>
          <a:p>
            <a:pPr>
              <a:lnSpc>
                <a:spcPct val="90000"/>
              </a:lnSpc>
            </a:pPr>
            <a:r>
              <a:rPr lang="en-US" altLang="zh-CN" sz="2600" dirty="0" smtClean="0">
                <a:latin typeface="Cambria" panose="02040503050406030204" pitchFamily="18" charset="0"/>
              </a:rPr>
              <a:t>Requirements may </a:t>
            </a:r>
            <a:r>
              <a:rPr lang="en-US" altLang="zh-CN" sz="26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change</a:t>
            </a:r>
            <a:r>
              <a:rPr lang="en-US" altLang="zh-CN" sz="2600" dirty="0" smtClean="0">
                <a:latin typeface="Cambria" panose="02040503050406030204" pitchFamily="18" charset="0"/>
              </a:rPr>
              <a:t> over time.</a:t>
            </a:r>
          </a:p>
          <a:p>
            <a:pPr>
              <a:lnSpc>
                <a:spcPct val="90000"/>
              </a:lnSpc>
            </a:pPr>
            <a:r>
              <a:rPr lang="en-US" altLang="zh-CN" sz="2600" dirty="0" smtClean="0">
                <a:latin typeface="Cambria" panose="02040503050406030204" pitchFamily="18" charset="0"/>
              </a:rPr>
              <a:t>Requirements specification requires </a:t>
            </a:r>
            <a:r>
              <a:rPr lang="en-US" altLang="zh-CN" sz="2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iteration</a:t>
            </a:r>
            <a:r>
              <a:rPr lang="en-US" altLang="zh-CN" sz="2600" dirty="0" smtClean="0"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sz="2600" dirty="0" smtClean="0">
                <a:latin typeface="Cambria" panose="02040503050406030204" pitchFamily="18" charset="0"/>
              </a:rPr>
              <a:t>The customer often doesn’t have good </a:t>
            </a:r>
            <a:r>
              <a:rPr lang="en-US" altLang="zh-CN" sz="2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grasp</a:t>
            </a:r>
            <a:r>
              <a:rPr lang="en-US" altLang="zh-CN" sz="2600" dirty="0" smtClean="0">
                <a:latin typeface="Cambria" panose="02040503050406030204" pitchFamily="18" charset="0"/>
              </a:rPr>
              <a:t> of what he wants.</a:t>
            </a:r>
          </a:p>
          <a:p>
            <a:pPr>
              <a:lnSpc>
                <a:spcPct val="90000"/>
              </a:lnSpc>
            </a:pPr>
            <a:r>
              <a:rPr lang="en-US" altLang="zh-CN" sz="2600" dirty="0" smtClean="0">
                <a:latin typeface="Cambria" panose="02040503050406030204" pitchFamily="18" charset="0"/>
              </a:rPr>
              <a:t>Bugs created in the requirements stage are </a:t>
            </a:r>
            <a:r>
              <a:rPr lang="en-US" altLang="zh-CN" sz="2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very expensive</a:t>
            </a:r>
            <a:r>
              <a:rPr lang="en-US" altLang="zh-CN" sz="2600" dirty="0" smtClean="0">
                <a:latin typeface="Cambria" panose="02040503050406030204" pitchFamily="18" charset="0"/>
              </a:rPr>
              <a:t> to fix later.</a:t>
            </a:r>
            <a:endParaRPr lang="en-US" altLang="zh-CN" sz="2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21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GB" altLang="zh-CN" dirty="0" smtClean="0">
                <a:latin typeface="Cambria" panose="02040503050406030204" pitchFamily="18" charset="0"/>
              </a:rPr>
              <a:t>Specification Languages and Tools</a:t>
            </a:r>
            <a:endParaRPr lang="en-GB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1981200"/>
            <a:ext cx="83820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GB" altLang="zh-CN" dirty="0" smtClean="0">
                <a:latin typeface="Cambria" panose="02040503050406030204" pitchFamily="18" charset="0"/>
              </a:rPr>
              <a:t>SDL (Specification and Description Language)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SDL </a:t>
            </a:r>
            <a:r>
              <a:rPr lang="en-US" altLang="zh-CN" dirty="0">
                <a:latin typeface="Cambria" panose="02040503050406030204" pitchFamily="18" charset="0"/>
              </a:rPr>
              <a:t>is a </a:t>
            </a:r>
            <a:r>
              <a:rPr lang="en-US" altLang="zh-CN" dirty="0">
                <a:latin typeface="Cambria" panose="02040503050406030204" pitchFamily="18" charset="0"/>
                <a:hlinkClick r:id="rId4" tooltip="Specification language"/>
              </a:rPr>
              <a:t>specification language</a:t>
            </a:r>
            <a:r>
              <a:rPr lang="en-US" altLang="zh-CN" dirty="0">
                <a:latin typeface="Cambria" panose="02040503050406030204" pitchFamily="18" charset="0"/>
              </a:rPr>
              <a:t> targeted at the unambiguous specification and description of the </a:t>
            </a:r>
            <a:r>
              <a:rPr lang="en-US" altLang="zh-CN" dirty="0" err="1">
                <a:latin typeface="Cambria" panose="02040503050406030204" pitchFamily="18" charset="0"/>
              </a:rPr>
              <a:t>behaviour</a:t>
            </a:r>
            <a:r>
              <a:rPr lang="en-US" altLang="zh-CN" dirty="0">
                <a:latin typeface="Cambria" panose="02040503050406030204" pitchFamily="18" charset="0"/>
              </a:rPr>
              <a:t> of reactive and distributed systems</a:t>
            </a:r>
            <a:r>
              <a:rPr lang="en-US" altLang="zh-CN" dirty="0"/>
              <a:t>.</a:t>
            </a:r>
            <a:endParaRPr lang="en-GB" altLang="zh-CN" dirty="0" smtClean="0">
              <a:latin typeface="Cambria" panose="02040503050406030204" pitchFamily="18" charset="0"/>
            </a:endParaRPr>
          </a:p>
          <a:p>
            <a:pPr lvl="1">
              <a:lnSpc>
                <a:spcPct val="90000"/>
              </a:lnSpc>
            </a:pPr>
            <a:endParaRPr lang="en-GB" altLang="zh-CN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62400"/>
            <a:ext cx="6048664" cy="2362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775" y="-76200"/>
            <a:ext cx="5070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3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GB" altLang="zh-CN" dirty="0" smtClean="0">
                <a:latin typeface="Cambria" panose="02040503050406030204" pitchFamily="18" charset="0"/>
              </a:rPr>
              <a:t>Specification Languages and Tools</a:t>
            </a:r>
            <a:endParaRPr lang="en-GB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1981200"/>
            <a:ext cx="83820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GB" altLang="zh-CN" dirty="0" smtClean="0">
                <a:latin typeface="Cambria" panose="02040503050406030204" pitchFamily="18" charset="0"/>
              </a:rPr>
              <a:t>MSC (Message Sequence Chart)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MSC </a:t>
            </a:r>
            <a:r>
              <a:rPr lang="en-US" altLang="zh-CN" dirty="0">
                <a:latin typeface="Cambria" panose="02040503050406030204" pitchFamily="18" charset="0"/>
              </a:rPr>
              <a:t>is an </a:t>
            </a:r>
            <a:r>
              <a:rPr lang="en-US" altLang="zh-CN" dirty="0">
                <a:latin typeface="Cambria" panose="02040503050406030204" pitchFamily="18" charset="0"/>
                <a:hlinkClick r:id="rId4" tooltip="Interaction diagram"/>
              </a:rPr>
              <a:t>interaction diagram</a:t>
            </a:r>
            <a:r>
              <a:rPr lang="en-US" altLang="zh-CN" dirty="0">
                <a:latin typeface="Cambria" panose="02040503050406030204" pitchFamily="18" charset="0"/>
              </a:rPr>
              <a:t> from the </a:t>
            </a:r>
            <a:r>
              <a:rPr lang="en-US" altLang="zh-CN" dirty="0">
                <a:latin typeface="Cambria" panose="02040503050406030204" pitchFamily="18" charset="0"/>
                <a:hlinkClick r:id="rId5" tooltip="Specification and Description Language"/>
              </a:rPr>
              <a:t>SDL</a:t>
            </a:r>
            <a:r>
              <a:rPr lang="en-US" altLang="zh-CN" dirty="0">
                <a:latin typeface="Cambria" panose="02040503050406030204" pitchFamily="18" charset="0"/>
              </a:rPr>
              <a:t> family standardized by the </a:t>
            </a:r>
            <a:r>
              <a:rPr lang="en-US" altLang="zh-CN" dirty="0">
                <a:latin typeface="Cambria" panose="02040503050406030204" pitchFamily="18" charset="0"/>
                <a:hlinkClick r:id="rId6" tooltip="International Telecommunication Union"/>
              </a:rPr>
              <a:t>International Telecommunication Union</a:t>
            </a:r>
            <a:r>
              <a:rPr lang="en-US" altLang="zh-CN" dirty="0">
                <a:latin typeface="Cambria" panose="02040503050406030204" pitchFamily="18" charset="0"/>
              </a:rPr>
              <a:t>.</a:t>
            </a:r>
            <a:endParaRPr lang="en-GB" altLang="zh-CN" dirty="0">
              <a:latin typeface="Cambria" panose="020405030504060302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810000"/>
            <a:ext cx="3667456" cy="28279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5"/>
          <a:stretch/>
        </p:blipFill>
        <p:spPr>
          <a:xfrm>
            <a:off x="3270077" y="-9459"/>
            <a:ext cx="5787213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4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GB" altLang="zh-CN" dirty="0" smtClean="0">
                <a:latin typeface="Cambria" panose="02040503050406030204" pitchFamily="18" charset="0"/>
              </a:rPr>
              <a:t>Specification Languages and Tools</a:t>
            </a:r>
            <a:endParaRPr lang="en-GB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981200"/>
            <a:ext cx="8534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UML (Unified </a:t>
            </a:r>
            <a:r>
              <a:rPr lang="en-US" altLang="zh-CN" dirty="0">
                <a:latin typeface="Cambria" panose="02040503050406030204" pitchFamily="18" charset="0"/>
              </a:rPr>
              <a:t>Modeling </a:t>
            </a:r>
            <a:r>
              <a:rPr lang="en-US" altLang="zh-CN" dirty="0" smtClean="0">
                <a:latin typeface="Cambria" panose="02040503050406030204" pitchFamily="18" charset="0"/>
              </a:rPr>
              <a:t>Language)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UML is a general-purpose, developmental, </a:t>
            </a:r>
            <a:r>
              <a:rPr lang="en-US" altLang="zh-CN" dirty="0" smtClean="0">
                <a:latin typeface="Cambria" panose="02040503050406030204" pitchFamily="18" charset="0"/>
                <a:hlinkClick r:id="rId4" tooltip="Modeling language"/>
              </a:rPr>
              <a:t>modeling language</a:t>
            </a:r>
            <a:r>
              <a:rPr lang="en-US" altLang="zh-CN" dirty="0" smtClean="0">
                <a:latin typeface="Cambria" panose="02040503050406030204" pitchFamily="18" charset="0"/>
              </a:rPr>
              <a:t> in the field of </a:t>
            </a:r>
            <a:r>
              <a:rPr lang="en-US" altLang="zh-CN" dirty="0" smtClean="0">
                <a:latin typeface="Cambria" panose="02040503050406030204" pitchFamily="18" charset="0"/>
                <a:hlinkClick r:id="rId5" tooltip="Software engineering"/>
              </a:rPr>
              <a:t>software engineering</a:t>
            </a:r>
            <a:r>
              <a:rPr lang="en-US" altLang="zh-CN" dirty="0" smtClean="0">
                <a:latin typeface="Cambria" panose="02040503050406030204" pitchFamily="18" charset="0"/>
              </a:rPr>
              <a:t>, that is intended to provide a standard way to visualize the design of a system.</a:t>
            </a:r>
            <a:endParaRPr lang="en-GB" altLang="zh-CN" dirty="0">
              <a:latin typeface="Cambria" panose="020405030504060302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664" y="893618"/>
            <a:ext cx="526732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7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6822" y="1800285"/>
            <a:ext cx="815795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Week 1:            The basic concepts and theories of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2-3:        Principles of Testing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Week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4:            Testing the specification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5-6:        Black Box Testing </a:t>
            </a:r>
          </a:p>
          <a:p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Week 7-9:        White Box Testing</a:t>
            </a:r>
          </a:p>
          <a:p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Week 10:	Integration Testing and System Testing 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11:  	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Usability Testing and Accessibility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12:        	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Security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13:	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Mutation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Testing</a:t>
            </a:r>
          </a:p>
          <a:p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Week 14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: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	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Software Quality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15:	Review I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16:	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Review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II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230973"/>
            <a:ext cx="6705600" cy="8382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16 Weeks Plan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529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GB" altLang="zh-CN" dirty="0" smtClean="0">
                <a:latin typeface="Cambria" panose="02040503050406030204" pitchFamily="18" charset="0"/>
              </a:rPr>
              <a:t>Specification Languages and Tools</a:t>
            </a:r>
            <a:endParaRPr lang="en-GB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981200"/>
            <a:ext cx="8534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Petri Net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Petri </a:t>
            </a:r>
            <a:r>
              <a:rPr lang="en-US" altLang="zh-CN" dirty="0">
                <a:latin typeface="Cambria" panose="02040503050406030204" pitchFamily="18" charset="0"/>
              </a:rPr>
              <a:t>N</a:t>
            </a:r>
            <a:r>
              <a:rPr lang="en-US" altLang="zh-CN" dirty="0" smtClean="0">
                <a:latin typeface="Cambria" panose="02040503050406030204" pitchFamily="18" charset="0"/>
              </a:rPr>
              <a:t>et</a:t>
            </a:r>
            <a:r>
              <a:rPr lang="en-US" altLang="zh-CN" dirty="0">
                <a:latin typeface="Cambria" panose="02040503050406030204" pitchFamily="18" charset="0"/>
              </a:rPr>
              <a:t> is one of several </a:t>
            </a:r>
            <a:r>
              <a:rPr lang="en-US" altLang="zh-CN" dirty="0">
                <a:latin typeface="Cambria" panose="02040503050406030204" pitchFamily="18" charset="0"/>
                <a:hlinkClick r:id="rId4" tooltip="Mathematical"/>
              </a:rPr>
              <a:t>mathematical</a:t>
            </a:r>
            <a:r>
              <a:rPr lang="en-US" altLang="zh-CN" dirty="0">
                <a:latin typeface="Cambria" panose="02040503050406030204" pitchFamily="18" charset="0"/>
              </a:rPr>
              <a:t> </a:t>
            </a:r>
            <a:r>
              <a:rPr lang="en-US" altLang="zh-CN" dirty="0">
                <a:latin typeface="Cambria" panose="02040503050406030204" pitchFamily="18" charset="0"/>
                <a:hlinkClick r:id="rId5" tooltip="Modeling language"/>
              </a:rPr>
              <a:t>modeling languages</a:t>
            </a:r>
            <a:r>
              <a:rPr lang="en-US" altLang="zh-CN" dirty="0">
                <a:latin typeface="Cambria" panose="02040503050406030204" pitchFamily="18" charset="0"/>
              </a:rPr>
              <a:t> for the description of </a:t>
            </a:r>
            <a:r>
              <a:rPr lang="en-US" altLang="zh-CN" dirty="0">
                <a:latin typeface="Cambria" panose="02040503050406030204" pitchFamily="18" charset="0"/>
                <a:hlinkClick r:id="rId6" tooltip="Distributed systems"/>
              </a:rPr>
              <a:t>distributed systems</a:t>
            </a:r>
            <a:r>
              <a:rPr lang="en-US" altLang="zh-CN" dirty="0">
                <a:latin typeface="Cambria" panose="02040503050406030204" pitchFamily="18" charset="0"/>
              </a:rPr>
              <a:t>.</a:t>
            </a:r>
            <a:endParaRPr lang="en-GB" altLang="zh-CN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9" y="3962400"/>
            <a:ext cx="4346223" cy="2133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7600"/>
            <a:ext cx="7772400" cy="300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6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GB" altLang="zh-CN" dirty="0" smtClean="0">
                <a:latin typeface="Cambria" panose="02040503050406030204" pitchFamily="18" charset="0"/>
              </a:rPr>
              <a:t>Specification Languages and Tools</a:t>
            </a:r>
            <a:endParaRPr lang="en-GB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981200"/>
            <a:ext cx="8534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Z notation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Z notation</a:t>
            </a:r>
            <a:r>
              <a:rPr lang="en-US" altLang="zh-CN" dirty="0">
                <a:latin typeface="Cambria" panose="02040503050406030204" pitchFamily="18" charset="0"/>
              </a:rPr>
              <a:t> is a </a:t>
            </a:r>
            <a:r>
              <a:rPr lang="en-US" altLang="zh-CN" dirty="0">
                <a:latin typeface="Cambria" panose="02040503050406030204" pitchFamily="18" charset="0"/>
                <a:hlinkClick r:id="rId4" tooltip="Formal specification"/>
              </a:rPr>
              <a:t>formal</a:t>
            </a:r>
            <a:r>
              <a:rPr lang="en-US" altLang="zh-CN" dirty="0">
                <a:latin typeface="Cambria" panose="02040503050406030204" pitchFamily="18" charset="0"/>
              </a:rPr>
              <a:t> </a:t>
            </a:r>
            <a:r>
              <a:rPr lang="en-US" altLang="zh-CN" dirty="0">
                <a:latin typeface="Cambria" panose="02040503050406030204" pitchFamily="18" charset="0"/>
                <a:hlinkClick r:id="rId5" tooltip="Specification language"/>
              </a:rPr>
              <a:t>specification language</a:t>
            </a:r>
            <a:r>
              <a:rPr lang="en-US" altLang="zh-CN" dirty="0">
                <a:latin typeface="Cambria" panose="02040503050406030204" pitchFamily="18" charset="0"/>
              </a:rPr>
              <a:t> used for describing and modelling computing systems. It is targeted at the clear specification of </a:t>
            </a:r>
            <a:r>
              <a:rPr lang="en-US" altLang="zh-CN" dirty="0">
                <a:latin typeface="Cambria" panose="02040503050406030204" pitchFamily="18" charset="0"/>
                <a:hlinkClick r:id="rId6" tooltip="Computer program"/>
              </a:rPr>
              <a:t>computer programs</a:t>
            </a:r>
            <a:r>
              <a:rPr lang="en-US" altLang="zh-CN" dirty="0">
                <a:latin typeface="Cambria" panose="02040503050406030204" pitchFamily="18" charset="0"/>
              </a:rPr>
              <a:t> and computer-based systems in general.</a:t>
            </a:r>
            <a:endParaRPr lang="en-GB" altLang="zh-CN" dirty="0">
              <a:latin typeface="Cambria" panose="020405030504060302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445" y="23611"/>
            <a:ext cx="3048755" cy="672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9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GB" altLang="zh-CN" dirty="0" smtClean="0">
                <a:latin typeface="Cambria" panose="02040503050406030204" pitchFamily="18" charset="0"/>
              </a:rPr>
              <a:t>Specification reviews</a:t>
            </a:r>
            <a:endParaRPr lang="en-GB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1981200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GB" altLang="zh-CN" dirty="0" smtClean="0">
                <a:latin typeface="Cambria" panose="02040503050406030204" pitchFamily="18" charset="0"/>
              </a:rPr>
              <a:t>Involve people examining the specification with the aim of </a:t>
            </a:r>
            <a:r>
              <a:rPr lang="en-GB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discovering anomalies</a:t>
            </a:r>
            <a:r>
              <a:rPr lang="en-GB" altLang="zh-CN" dirty="0" smtClean="0">
                <a:latin typeface="Cambria" panose="02040503050406030204" pitchFamily="18" charset="0"/>
              </a:rPr>
              <a:t> and </a:t>
            </a:r>
            <a:r>
              <a:rPr lang="en-GB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defects</a:t>
            </a:r>
            <a:r>
              <a:rPr lang="en-GB" altLang="zh-CN" dirty="0" smtClean="0">
                <a:latin typeface="Cambria" panose="02040503050406030204" pitchFamily="18" charset="0"/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GB" altLang="zh-CN" dirty="0" smtClean="0">
                <a:latin typeface="Cambria" panose="02040503050406030204" pitchFamily="18" charset="0"/>
              </a:rPr>
              <a:t>Reviewers reuse domain knowledge so they are likely to have seen the types of error that commonly arise.</a:t>
            </a:r>
          </a:p>
          <a:p>
            <a:pPr>
              <a:lnSpc>
                <a:spcPct val="90000"/>
              </a:lnSpc>
            </a:pPr>
            <a:r>
              <a:rPr lang="en-GB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Does not require the execution</a:t>
            </a:r>
            <a:r>
              <a:rPr lang="en-GB" altLang="zh-CN" dirty="0" smtClean="0">
                <a:latin typeface="Cambria" panose="02040503050406030204" pitchFamily="18" charset="0"/>
              </a:rPr>
              <a:t> of a system so may be used </a:t>
            </a:r>
            <a:r>
              <a:rPr lang="en-GB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before implementation</a:t>
            </a:r>
            <a:r>
              <a:rPr lang="en-GB" altLang="zh-CN" dirty="0" smtClean="0"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GB" altLang="zh-CN" dirty="0" smtClean="0">
                <a:latin typeface="Cambria" panose="02040503050406030204" pitchFamily="18" charset="0"/>
              </a:rPr>
              <a:t>Effective technique for discovering errors.</a:t>
            </a:r>
          </a:p>
          <a:p>
            <a:pPr lvl="1">
              <a:lnSpc>
                <a:spcPct val="90000"/>
              </a:lnSpc>
            </a:pPr>
            <a:endParaRPr lang="en-GB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90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GB" altLang="zh-CN" dirty="0" smtClean="0">
                <a:latin typeface="Cambria" panose="02040503050406030204" pitchFamily="18" charset="0"/>
              </a:rPr>
              <a:t>Reviews and testing</a:t>
            </a:r>
            <a:endParaRPr lang="en-GB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942563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GB" altLang="zh-CN" dirty="0" smtClean="0">
                <a:latin typeface="Cambria" panose="02040503050406030204" pitchFamily="18" charset="0"/>
              </a:rPr>
              <a:t>Reviews and testing are </a:t>
            </a:r>
            <a:r>
              <a:rPr lang="en-GB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complementary</a:t>
            </a:r>
            <a:r>
              <a:rPr lang="en-GB" altLang="zh-CN" dirty="0" smtClean="0">
                <a:latin typeface="Cambria" panose="02040503050406030204" pitchFamily="18" charset="0"/>
              </a:rPr>
              <a:t> and </a:t>
            </a:r>
            <a:r>
              <a:rPr lang="en-GB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not opposing</a:t>
            </a:r>
            <a:r>
              <a:rPr lang="en-GB" altLang="zh-CN" dirty="0" smtClean="0">
                <a:latin typeface="Cambria" panose="02040503050406030204" pitchFamily="18" charset="0"/>
              </a:rPr>
              <a:t> verification techniques.</a:t>
            </a:r>
          </a:p>
          <a:p>
            <a:pPr>
              <a:lnSpc>
                <a:spcPct val="90000"/>
              </a:lnSpc>
            </a:pPr>
            <a:r>
              <a:rPr lang="en-GB" altLang="zh-CN" dirty="0" smtClean="0">
                <a:latin typeface="Cambria" panose="02040503050406030204" pitchFamily="18" charset="0"/>
              </a:rPr>
              <a:t>Both should be used during the </a:t>
            </a:r>
            <a:r>
              <a:rPr lang="en-GB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V &amp; V </a:t>
            </a:r>
            <a:r>
              <a:rPr lang="en-GB" altLang="zh-CN" dirty="0" smtClean="0">
                <a:latin typeface="Cambria" panose="02040503050406030204" pitchFamily="18" charset="0"/>
              </a:rPr>
              <a:t>process.</a:t>
            </a:r>
          </a:p>
          <a:p>
            <a:pPr>
              <a:lnSpc>
                <a:spcPct val="90000"/>
              </a:lnSpc>
            </a:pPr>
            <a:r>
              <a:rPr lang="en-GB" altLang="zh-CN" dirty="0" smtClean="0">
                <a:latin typeface="Cambria" panose="02040503050406030204" pitchFamily="18" charset="0"/>
              </a:rPr>
              <a:t>Reviews can </a:t>
            </a:r>
            <a:r>
              <a:rPr lang="en-GB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check conformance with a specification</a:t>
            </a:r>
            <a:r>
              <a:rPr lang="en-GB" altLang="zh-CN" dirty="0" smtClean="0">
                <a:latin typeface="Cambria" panose="02040503050406030204" pitchFamily="18" charset="0"/>
              </a:rPr>
              <a:t> but not conformance with the customer’s real requirements.</a:t>
            </a:r>
          </a:p>
          <a:p>
            <a:pPr>
              <a:lnSpc>
                <a:spcPct val="90000"/>
              </a:lnSpc>
            </a:pPr>
            <a:r>
              <a:rPr lang="en-GB" altLang="zh-CN" dirty="0" smtClean="0">
                <a:latin typeface="Cambria" panose="02040503050406030204" pitchFamily="18" charset="0"/>
              </a:rPr>
              <a:t>Reviews </a:t>
            </a:r>
            <a:r>
              <a:rPr lang="en-GB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cannot check non-functional characteristics</a:t>
            </a:r>
            <a:r>
              <a:rPr lang="en-GB" altLang="zh-CN" dirty="0" smtClean="0">
                <a:latin typeface="Cambria" panose="02040503050406030204" pitchFamily="18" charset="0"/>
              </a:rPr>
              <a:t> such as performance, usability, etc.</a:t>
            </a:r>
            <a:endParaRPr lang="en-GB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58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923925"/>
            <a:ext cx="77724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840" tIns="44623" rIns="90840" bIns="44623" numCol="1" anchor="b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GB" altLang="zh-CN" dirty="0" smtClean="0">
                <a:latin typeface="Cambria" panose="02040503050406030204" pitchFamily="18" charset="0"/>
              </a:rPr>
              <a:t>Review pre-conditions</a:t>
            </a:r>
            <a:endParaRPr lang="en-GB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25192" y="2047875"/>
            <a:ext cx="8818808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840" tIns="44623" rIns="90840" bIns="44623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dirty="0" smtClean="0">
                <a:latin typeface="Cambria" panose="02040503050406030204" pitchFamily="18" charset="0"/>
              </a:rPr>
              <a:t>A </a:t>
            </a:r>
            <a:r>
              <a:rPr lang="en-GB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precise</a:t>
            </a:r>
            <a:r>
              <a:rPr lang="en-GB" altLang="zh-CN" dirty="0" smtClean="0">
                <a:latin typeface="Cambria" panose="02040503050406030204" pitchFamily="18" charset="0"/>
              </a:rPr>
              <a:t> specification must be available.</a:t>
            </a:r>
          </a:p>
          <a:p>
            <a:r>
              <a:rPr lang="en-GB" altLang="zh-CN" dirty="0" smtClean="0">
                <a:latin typeface="Cambria" panose="02040503050406030204" pitchFamily="18" charset="0"/>
              </a:rPr>
              <a:t>Team members must be familiar with the </a:t>
            </a:r>
            <a:br>
              <a:rPr lang="en-GB" altLang="zh-CN" dirty="0" smtClean="0">
                <a:latin typeface="Cambria" panose="02040503050406030204" pitchFamily="18" charset="0"/>
              </a:rPr>
            </a:br>
            <a:r>
              <a:rPr lang="en-GB" altLang="zh-CN" dirty="0" smtClean="0">
                <a:latin typeface="Cambria" panose="02040503050406030204" pitchFamily="18" charset="0"/>
              </a:rPr>
              <a:t>organization standards.</a:t>
            </a:r>
          </a:p>
          <a:p>
            <a:r>
              <a:rPr lang="en-GB" altLang="zh-CN" dirty="0" smtClean="0">
                <a:latin typeface="Cambria" panose="02040503050406030204" pitchFamily="18" charset="0"/>
              </a:rPr>
              <a:t>Management must accept that reviews will </a:t>
            </a:r>
            <a:br>
              <a:rPr lang="en-GB" altLang="zh-CN" dirty="0" smtClean="0">
                <a:latin typeface="Cambria" panose="02040503050406030204" pitchFamily="18" charset="0"/>
              </a:rPr>
            </a:br>
            <a:r>
              <a:rPr lang="en-GB" altLang="zh-CN" dirty="0" smtClean="0">
                <a:latin typeface="Cambria" panose="02040503050406030204" pitchFamily="18" charset="0"/>
              </a:rPr>
              <a:t>increase costs early in the software process.</a:t>
            </a:r>
          </a:p>
          <a:p>
            <a:r>
              <a:rPr lang="en-GB" altLang="zh-CN" dirty="0" smtClean="0">
                <a:latin typeface="Cambria" panose="02040503050406030204" pitchFamily="18" charset="0"/>
              </a:rPr>
              <a:t>Management must not use reviews for staff appraisal.</a:t>
            </a:r>
            <a:endParaRPr lang="en-GB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6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219200"/>
            <a:ext cx="8153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What is a specification review?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1991932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A process of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identifying faults </a:t>
            </a:r>
            <a:r>
              <a:rPr lang="en-US" altLang="zh-CN" dirty="0" smtClean="0">
                <a:latin typeface="Cambria" panose="02040503050406030204" pitchFamily="18" charset="0"/>
              </a:rPr>
              <a:t>in the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specification</a:t>
            </a:r>
            <a:r>
              <a:rPr lang="en-US" altLang="zh-CN" dirty="0" smtClean="0">
                <a:latin typeface="Cambria" panose="02040503050406030204" pitchFamily="18" charset="0"/>
              </a:rPr>
              <a:t> of a software system.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Review should uncover both errors made in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producing</a:t>
            </a:r>
            <a:r>
              <a:rPr lang="en-US" altLang="zh-CN" dirty="0" smtClean="0">
                <a:latin typeface="Cambria" panose="02040503050406030204" pitchFamily="18" charset="0"/>
              </a:rPr>
              <a:t> specification documents, and errors made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earlier</a:t>
            </a:r>
            <a:r>
              <a:rPr lang="en-US" altLang="zh-CN" dirty="0" smtClean="0">
                <a:latin typeface="Cambria" panose="02040503050406030204" pitchFamily="18" charset="0"/>
              </a:rPr>
              <a:t> in the requirements engineering process.</a:t>
            </a:r>
          </a:p>
          <a:p>
            <a:pPr>
              <a:buFontTx/>
              <a:buNone/>
            </a:pP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13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Limitations of conventional </a:t>
            </a:r>
            <a:br>
              <a:rPr lang="en-US" altLang="zh-CN" sz="3200" dirty="0" smtClean="0">
                <a:latin typeface="Cambria" panose="02040503050406030204" pitchFamily="18" charset="0"/>
              </a:rPr>
            </a:br>
            <a:r>
              <a:rPr lang="en-US" altLang="zh-CN" sz="3200" dirty="0" smtClean="0">
                <a:latin typeface="Cambria" panose="02040503050406030204" pitchFamily="18" charset="0"/>
              </a:rPr>
              <a:t>review approaches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2098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Too much information to go through, and not enough time to do it thoroughly.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Unfamiliarity of individual reviewers with the overall goals of the design.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No single part of the specification gets a thorough and complete evaluation.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One-on-one interaction between individual reviewers and specification team is limited.</a:t>
            </a: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25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 smtClean="0">
                <a:latin typeface="Cambria" panose="02040503050406030204" pitchFamily="18" charset="0"/>
              </a:rPr>
              <a:t>Better method: </a:t>
            </a:r>
            <a:br>
              <a:rPr lang="en-US" altLang="zh-CN" sz="3600" dirty="0" smtClean="0">
                <a:latin typeface="Cambria" panose="02040503050406030204" pitchFamily="18" charset="0"/>
              </a:rPr>
            </a:br>
            <a:r>
              <a:rPr lang="en-US" altLang="zh-CN" sz="3600" dirty="0" smtClean="0">
                <a:latin typeface="Cambria" panose="02040503050406030204" pitchFamily="18" charset="0"/>
              </a:rPr>
              <a:t>Active specification review process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2631583"/>
            <a:ext cx="8305800" cy="3007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Change from “general” review to a set of more focused reviews.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Use questionnaires to engage the reviewer in using the specification.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More opportunities for one-on-one discussion between reviewer and specification team.</a:t>
            </a: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62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4000" dirty="0" smtClean="0">
                <a:latin typeface="Cambria" panose="02040503050406030204" pitchFamily="18" charset="0"/>
              </a:rPr>
              <a:t>An example</a:t>
            </a:r>
            <a:endParaRPr lang="en-US" altLang="zh-CN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2286000"/>
            <a:ext cx="80010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We have been asked to review the specification for a hospital’s order processing system.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The order processing system allows users to order items for patients, such as tests or medications.</a:t>
            </a:r>
          </a:p>
          <a:p>
            <a:pPr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54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 smtClean="0">
                <a:latin typeface="Cambria" panose="02040503050406030204" pitchFamily="18" charset="0"/>
              </a:rPr>
              <a:t>Active specification review process</a:t>
            </a:r>
            <a:br>
              <a:rPr lang="en-US" altLang="zh-CN" sz="3600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solidFill>
                  <a:schemeClr val="tx1"/>
                </a:solidFill>
                <a:latin typeface="Cambria" panose="02040503050406030204" pitchFamily="18" charset="0"/>
              </a:rPr>
              <a:t>Step 1: Prepare the specification for review</a:t>
            </a:r>
            <a:endParaRPr lang="en-US" altLang="zh-CN" sz="3200" dirty="0">
              <a:solidFill>
                <a:schemeClr val="folHlink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2362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Think about what criteria reviewers will use: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Well-structured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Simple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Adequate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Flexible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Practical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Easy to implement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Standardized</a:t>
            </a: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31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1905000"/>
            <a:ext cx="84582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You do not need to have code to start testing.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Testing the specification can save on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time</a:t>
            </a:r>
            <a:r>
              <a:rPr lang="en-US" altLang="zh-CN" dirty="0" smtClean="0">
                <a:latin typeface="Cambria" panose="02040503050406030204" pitchFamily="18" charset="0"/>
              </a:rPr>
              <a:t> and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cost</a:t>
            </a:r>
            <a:r>
              <a:rPr lang="en-US" altLang="zh-CN" dirty="0" smtClean="0">
                <a:latin typeface="Cambria" panose="02040503050406030204" pitchFamily="18" charset="0"/>
              </a:rPr>
              <a:t> later on.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Also, mistakes in specifications account for about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55%</a:t>
            </a:r>
            <a:r>
              <a:rPr lang="en-US" altLang="zh-CN" dirty="0" smtClean="0">
                <a:latin typeface="Cambria" panose="02040503050406030204" pitchFamily="18" charset="0"/>
              </a:rPr>
              <a:t> of all bugs.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The specification is typically a written document using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prose and pictures </a:t>
            </a:r>
            <a:r>
              <a:rPr lang="en-US" altLang="zh-CN" dirty="0" smtClean="0">
                <a:latin typeface="Cambria" panose="02040503050406030204" pitchFamily="18" charset="0"/>
              </a:rPr>
              <a:t>to describe the functional and non-functional aspects of the software.</a:t>
            </a: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10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990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 smtClean="0">
                <a:latin typeface="Cambria" panose="02040503050406030204" pitchFamily="18" charset="0"/>
              </a:rPr>
              <a:t>Active specification review process</a:t>
            </a:r>
            <a:br>
              <a:rPr lang="en-US" altLang="zh-CN" sz="3600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solidFill>
                  <a:schemeClr val="tx1"/>
                </a:solidFill>
                <a:latin typeface="Cambria" panose="02040503050406030204" pitchFamily="18" charset="0"/>
              </a:rPr>
              <a:t>Step 2: Prepare the documentation for review</a:t>
            </a:r>
            <a:endParaRPr lang="en-US" altLang="zh-CN" dirty="0">
              <a:solidFill>
                <a:schemeClr val="folHlink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2209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Make assumptions explicit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System can record the order pertaining to a patient.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It is possible to obtain all the orders for a patient.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System can determine and change the status of an order.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The order always contains at least one item.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The status of an order is always in one of the two states </a:t>
            </a:r>
            <a:r>
              <a:rPr lang="en-US" altLang="zh-CN" sz="2000" dirty="0" err="1" smtClean="0">
                <a:latin typeface="Cambria" panose="02040503050406030204" pitchFamily="18" charset="0"/>
              </a:rPr>
              <a:t>i.e</a:t>
            </a:r>
            <a:r>
              <a:rPr lang="en-US" altLang="zh-CN" sz="2000" dirty="0" smtClean="0">
                <a:latin typeface="Cambria" panose="02040503050406030204" pitchFamily="18" charset="0"/>
              </a:rPr>
              <a:t> active or cancelled.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Incorrect Usage Assumptions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Cannot add or remove items once the order is placed.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Once an order is cancelled, the status cannot be set to active again.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An item is always added with respect to an order.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99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 smtClean="0">
                <a:latin typeface="Cambria" panose="02040503050406030204" pitchFamily="18" charset="0"/>
              </a:rPr>
              <a:t>Active specification review process</a:t>
            </a:r>
            <a:br>
              <a:rPr lang="en-US" altLang="zh-CN" sz="3600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solidFill>
                  <a:schemeClr val="tx1"/>
                </a:solidFill>
                <a:latin typeface="Cambria" panose="02040503050406030204" pitchFamily="18" charset="0"/>
              </a:rPr>
              <a:t>Step 3: Identify the specialized reviews</a:t>
            </a:r>
            <a:endParaRPr lang="en-US" altLang="zh-CN" sz="3200" dirty="0">
              <a:solidFill>
                <a:schemeClr val="folHlink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438400"/>
            <a:ext cx="822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Focus the reviewer’s attention on specific properties of the specification (e.g., data access).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Data access sufficiency.</a:t>
            </a:r>
          </a:p>
          <a:p>
            <a:pPr lvl="2"/>
            <a:r>
              <a:rPr lang="en-US" altLang="zh-CN" sz="2000" dirty="0" smtClean="0">
                <a:latin typeface="Cambria" panose="02040503050406030204" pitchFamily="18" charset="0"/>
              </a:rPr>
              <a:t>E.g., provides all data required by the other features of the system.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Assumption Sufficiency.</a:t>
            </a:r>
          </a:p>
          <a:p>
            <a:pPr lvl="2"/>
            <a:r>
              <a:rPr lang="en-US" altLang="zh-CN" sz="2000" dirty="0" smtClean="0">
                <a:latin typeface="Cambria" panose="02040503050406030204" pitchFamily="18" charset="0"/>
              </a:rPr>
              <a:t>E.g., contains all of the assumptions needed to access the feature’s data.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93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 smtClean="0">
                <a:latin typeface="Cambria" panose="02040503050406030204" pitchFamily="18" charset="0"/>
              </a:rPr>
              <a:t>Active specification review process</a:t>
            </a:r>
            <a:r>
              <a:rPr lang="en-US" altLang="zh-CN" dirty="0" smtClean="0">
                <a:latin typeface="Cambria" panose="02040503050406030204" pitchFamily="18" charset="0"/>
              </a:rPr>
              <a:t/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solidFill>
                  <a:schemeClr val="tx1"/>
                </a:solidFill>
                <a:latin typeface="Cambria" panose="02040503050406030204" pitchFamily="18" charset="0"/>
              </a:rPr>
              <a:t>Step 4: Identify the reviewers needed</a:t>
            </a:r>
            <a:endParaRPr lang="en-US" altLang="zh-CN" sz="3200" dirty="0">
              <a:solidFill>
                <a:schemeClr val="folHlink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530699"/>
            <a:ext cx="822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People with different perspectives and expertise are needed as reviewers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Programmers and analysts who worked on the other features of the order processing system. 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Programmers and analysts familiar with hospital information systems in general.</a:t>
            </a:r>
          </a:p>
          <a:p>
            <a:pPr lvl="1">
              <a:buFontTx/>
              <a:buNone/>
            </a:pP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64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 smtClean="0">
                <a:latin typeface="Cambria" panose="02040503050406030204" pitchFamily="18" charset="0"/>
              </a:rPr>
              <a:t>Active specification review process</a:t>
            </a:r>
            <a:br>
              <a:rPr lang="en-US" altLang="zh-CN" sz="3600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solidFill>
                  <a:schemeClr val="tx1"/>
                </a:solidFill>
                <a:latin typeface="Cambria" panose="02040503050406030204" pitchFamily="18" charset="0"/>
              </a:rPr>
              <a:t>Step 5: Design the questionnaires</a:t>
            </a:r>
            <a:endParaRPr lang="en-US" altLang="zh-CN" sz="3200" dirty="0">
              <a:solidFill>
                <a:schemeClr val="folHlink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2590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Make reviewers take an active role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Make reviewers use the documentation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Phrase questions in an active way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E.g., “Write down the exceptions that can occur” rather than “Are exceptions defined for every program?”</a:t>
            </a: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52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 smtClean="0">
                <a:latin typeface="Cambria" panose="02040503050406030204" pitchFamily="18" charset="0"/>
              </a:rPr>
              <a:t>Active Specification Review Process</a:t>
            </a:r>
            <a:r>
              <a:rPr lang="en-US" altLang="zh-CN" dirty="0" smtClean="0">
                <a:latin typeface="Cambria" panose="02040503050406030204" pitchFamily="18" charset="0"/>
              </a:rPr>
              <a:t/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solidFill>
                  <a:schemeClr val="tx1"/>
                </a:solidFill>
                <a:latin typeface="Cambria" panose="02040503050406030204" pitchFamily="18" charset="0"/>
              </a:rPr>
              <a:t>Step 6: Conduct the review</a:t>
            </a:r>
            <a:endParaRPr lang="en-US" altLang="zh-CN" sz="3200" dirty="0">
              <a:solidFill>
                <a:schemeClr val="folHlink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24384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Cambria" panose="02040503050406030204" pitchFamily="18" charset="0"/>
              </a:rPr>
              <a:t>Present an overview of the specification.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Assign reviews to the reviewers.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Reviewers complete their reviews, meeting with the specification authors as needed.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Specification authors review completed questionnaires, and meet with reviewers to resolve questions.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Specification authors produce new version of the specification.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57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 smtClean="0">
                <a:latin typeface="Cambria" panose="02040503050406030204" pitchFamily="18" charset="0"/>
              </a:rPr>
              <a:t>Specification attribute checklist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1905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Completeness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Accuracy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Precision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Consistency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Relevance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Feasibility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Code/Design-free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Testability</a:t>
            </a: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04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 smtClean="0">
                <a:latin typeface="Cambria" panose="02040503050406030204" pitchFamily="18" charset="0"/>
              </a:rPr>
              <a:t>Specification terminology checklist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2067058"/>
            <a:ext cx="8229600" cy="4333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5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Always, every, all, none, never</a:t>
            </a:r>
            <a:r>
              <a:rPr lang="en-US" altLang="zh-CN" sz="2500" dirty="0" smtClean="0">
                <a:latin typeface="Cambria" panose="02040503050406030204" pitchFamily="18" charset="0"/>
              </a:rPr>
              <a:t>, … (absolutely sure?)</a:t>
            </a:r>
          </a:p>
          <a:p>
            <a:pPr>
              <a:lnSpc>
                <a:spcPct val="90000"/>
              </a:lnSpc>
            </a:pPr>
            <a:r>
              <a:rPr lang="en-US" altLang="zh-CN" sz="2500" dirty="0" smtClean="0">
                <a:latin typeface="Cambria" panose="02040503050406030204" pitchFamily="18" charset="0"/>
              </a:rPr>
              <a:t>Certainly, therefore, clearly, obviously, customarily, most, … (persuasion lingo)</a:t>
            </a:r>
          </a:p>
          <a:p>
            <a:pPr>
              <a:lnSpc>
                <a:spcPct val="90000"/>
              </a:lnSpc>
            </a:pPr>
            <a:r>
              <a:rPr lang="en-US" altLang="zh-CN" sz="25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Some, sometimes, often, usually, ordinarily, customarily, most</a:t>
            </a:r>
            <a:r>
              <a:rPr lang="en-US" altLang="zh-CN" sz="2500" dirty="0" smtClean="0">
                <a:latin typeface="Cambria" panose="02040503050406030204" pitchFamily="18" charset="0"/>
              </a:rPr>
              <a:t>, … (vague)</a:t>
            </a:r>
          </a:p>
          <a:p>
            <a:pPr>
              <a:lnSpc>
                <a:spcPct val="90000"/>
              </a:lnSpc>
            </a:pPr>
            <a:r>
              <a:rPr lang="en-US" altLang="zh-CN" sz="2500" dirty="0" smtClean="0">
                <a:latin typeface="Cambria" panose="02040503050406030204" pitchFamily="18" charset="0"/>
              </a:rPr>
              <a:t>Etc., and so forth, and so on, such as, … (not testable)</a:t>
            </a:r>
          </a:p>
          <a:p>
            <a:pPr>
              <a:lnSpc>
                <a:spcPct val="90000"/>
              </a:lnSpc>
            </a:pPr>
            <a:r>
              <a:rPr lang="en-US" altLang="zh-CN" sz="25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Good, fast, cheap, efficient, small, stable</a:t>
            </a:r>
            <a:r>
              <a:rPr lang="en-US" altLang="zh-CN" sz="2500" dirty="0" smtClean="0">
                <a:latin typeface="Cambria" panose="02040503050406030204" pitchFamily="18" charset="0"/>
              </a:rPr>
              <a:t>, … (unquantifiable)</a:t>
            </a:r>
          </a:p>
          <a:p>
            <a:pPr>
              <a:lnSpc>
                <a:spcPct val="90000"/>
              </a:lnSpc>
            </a:pPr>
            <a:r>
              <a:rPr lang="en-US" altLang="zh-CN" sz="25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Handled, processed, rejected, skipped, eliminated</a:t>
            </a:r>
            <a:r>
              <a:rPr lang="en-US" altLang="zh-CN" sz="2500" dirty="0" smtClean="0">
                <a:latin typeface="Cambria" panose="02040503050406030204" pitchFamily="18" charset="0"/>
              </a:rPr>
              <a:t>, …</a:t>
            </a:r>
          </a:p>
          <a:p>
            <a:pPr>
              <a:lnSpc>
                <a:spcPct val="90000"/>
              </a:lnSpc>
            </a:pPr>
            <a:r>
              <a:rPr lang="en-US" altLang="zh-CN" sz="2500" dirty="0" smtClean="0">
                <a:latin typeface="Cambria" panose="02040503050406030204" pitchFamily="18" charset="0"/>
              </a:rPr>
              <a:t>If … then … (missing else)</a:t>
            </a:r>
            <a:endParaRPr lang="en-US" altLang="zh-CN" sz="25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57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 smtClean="0">
                <a:latin typeface="Cambria" panose="02040503050406030204" pitchFamily="18" charset="0"/>
              </a:rPr>
              <a:t>Conclusions</a:t>
            </a:r>
            <a:endParaRPr lang="en-US" altLang="zh-CN" sz="3600" dirty="0">
              <a:latin typeface="Cambria" panose="020405030504060302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33400" y="20574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Reviewers focus on those areas they are best suited to evaluate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Time is used more wisely for all participants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More errors are likely to be found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One-on-one communication with specification authors makes it easier for people to speak up.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Few errors found does not necessarily indicate that the specification is good.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E.g., Perhaps the review process was not effective.</a:t>
            </a:r>
          </a:p>
          <a:p>
            <a:pPr>
              <a:lnSpc>
                <a:spcPct val="90000"/>
              </a:lnSpc>
            </a:pP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0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1295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You now know …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5800" y="21336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… what a specification is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… how to review (test) a specification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… the benefits of an “active” specification review process</a:t>
            </a:r>
          </a:p>
          <a:p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66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2492375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To be continued…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600" dirty="0" smtClean="0">
                <a:latin typeface="Cambria" panose="02040503050406030204" pitchFamily="18" charset="0"/>
              </a:rPr>
              <a:t>See you next week</a:t>
            </a:r>
            <a:endParaRPr lang="zh-CN" altLang="en-US" sz="3600" dirty="0" smtClean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56033"/>
            <a:ext cx="3733800" cy="27539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056033"/>
            <a:ext cx="3810000" cy="27358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31" y="4117745"/>
            <a:ext cx="3767070" cy="23807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890366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9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146138"/>
            <a:ext cx="3810000" cy="567664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00200" y="1828800"/>
            <a:ext cx="5819775" cy="29527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3400" y="1146138"/>
            <a:ext cx="3523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minimum viable product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153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84 -0.00509 L -0.24167 -0.0032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42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4000" dirty="0" smtClean="0">
                <a:latin typeface="Cambria" panose="02040503050406030204" pitchFamily="18" charset="0"/>
              </a:rPr>
              <a:t>An example</a:t>
            </a:r>
            <a:endParaRPr lang="en-US" altLang="zh-CN" sz="4000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6" y="2057400"/>
            <a:ext cx="8358187" cy="455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2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pic>
        <p:nvPicPr>
          <p:cNvPr id="4" name="zlflZ5Tmlx07UCPsqYFW010412004hAP0E0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54338" y="0"/>
            <a:ext cx="3235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4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algn="ctr"/>
            <a:r>
              <a:rPr lang="en-US" altLang="zh-CN" dirty="0" smtClean="0">
                <a:latin typeface="Cambria" panose="02040503050406030204" pitchFamily="18" charset="0"/>
              </a:rPr>
              <a:t>Requirements Specification: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An Overview</a:t>
            </a:r>
            <a:endParaRPr lang="en-US" altLang="zh-CN" sz="1800" dirty="0">
              <a:latin typeface="Cambria" panose="020405030504060302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38071" y="2133600"/>
            <a:ext cx="8463566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u="sng" dirty="0" smtClean="0">
                <a:latin typeface="Cambria" panose="02040503050406030204" pitchFamily="18" charset="0"/>
              </a:rPr>
              <a:t>Basic goal:</a:t>
            </a:r>
            <a:r>
              <a:rPr lang="en-US" altLang="zh-CN" sz="2400" dirty="0" smtClean="0">
                <a:latin typeface="Cambria" panose="02040503050406030204" pitchFamily="18" charset="0"/>
              </a:rPr>
              <a:t>  To understand the problem as perceived by the user.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Activities of specification are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problem oriented</a:t>
            </a:r>
            <a:r>
              <a:rPr lang="en-US" altLang="zh-CN" sz="2400" dirty="0" smtClean="0">
                <a:latin typeface="Cambria" panose="02040503050406030204" pitchFamily="18" charset="0"/>
              </a:rPr>
              <a:t>.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Focus on </a:t>
            </a:r>
            <a:r>
              <a:rPr lang="en-US" altLang="zh-CN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what</a:t>
            </a:r>
            <a:r>
              <a:rPr lang="en-US" altLang="zh-CN" dirty="0" smtClean="0">
                <a:latin typeface="Cambria" panose="02040503050406030204" pitchFamily="18" charset="0"/>
              </a:rPr>
              <a:t>, not </a:t>
            </a:r>
            <a:r>
              <a:rPr lang="en-US" altLang="zh-CN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how</a:t>
            </a:r>
            <a:r>
              <a:rPr lang="en-US" altLang="zh-CN" i="1" dirty="0" smtClean="0">
                <a:latin typeface="Cambria" panose="02040503050406030204" pitchFamily="18" charset="0"/>
              </a:rPr>
              <a:t> </a:t>
            </a:r>
            <a:r>
              <a:rPr lang="en-US" altLang="zh-CN" dirty="0" smtClean="0">
                <a:latin typeface="Cambria" panose="02040503050406030204" pitchFamily="18" charset="0"/>
              </a:rPr>
              <a:t>(this is design)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Don’t cloud the specification with unnecessary detail.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Don’t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pre-constrain</a:t>
            </a:r>
            <a:r>
              <a:rPr lang="en-US" altLang="zh-CN" dirty="0" smtClean="0">
                <a:latin typeface="Cambria" panose="02040503050406030204" pitchFamily="18" charset="0"/>
              </a:rPr>
              <a:t> design in the specification.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After specification is done, do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software design</a:t>
            </a:r>
            <a:r>
              <a:rPr lang="en-US" altLang="zh-CN" sz="2400" dirty="0" smtClean="0">
                <a:latin typeface="Cambria" panose="02040503050406030204" pitchFamily="18" charset="0"/>
              </a:rPr>
              <a:t>: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solution oriented</a:t>
            </a:r>
          </a:p>
          <a:p>
            <a:pPr lvl="1"/>
            <a:r>
              <a:rPr lang="en-US" altLang="zh-CN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how</a:t>
            </a:r>
            <a:r>
              <a:rPr lang="en-US" altLang="zh-CN" dirty="0" smtClean="0">
                <a:latin typeface="Cambria" panose="02040503050406030204" pitchFamily="18" charset="0"/>
              </a:rPr>
              <a:t> to implement the </a:t>
            </a:r>
            <a:r>
              <a:rPr lang="en-US" altLang="zh-CN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what</a:t>
            </a:r>
            <a:endParaRPr lang="en-US" altLang="zh-CN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4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Testing the specification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1000" y="2305317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Cambria" panose="02040503050406030204" pitchFamily="18" charset="0"/>
              </a:rPr>
              <a:t>Key to specification is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good communication</a:t>
            </a:r>
            <a:r>
              <a:rPr lang="en-US" altLang="zh-CN" sz="2400" dirty="0" smtClean="0">
                <a:latin typeface="Cambria" panose="02040503050406030204" pitchFamily="18" charset="0"/>
              </a:rPr>
              <a:t> between customer and developers.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Work from specification document as guide.</a:t>
            </a:r>
          </a:p>
          <a:p>
            <a:r>
              <a:rPr lang="en-US" altLang="zh-CN" sz="2400" dirty="0">
                <a:latin typeface="Cambria" panose="02040503050406030204" pitchFamily="18" charset="0"/>
              </a:rPr>
              <a:t>Basically, it’s the process of determining and establishing the </a:t>
            </a:r>
            <a:r>
              <a:rPr lang="en-US" altLang="zh-CN" sz="2400" b="1" u="sng" dirty="0">
                <a:solidFill>
                  <a:srgbClr val="FF0000"/>
                </a:solidFill>
                <a:latin typeface="Cambria" panose="02040503050406030204" pitchFamily="18" charset="0"/>
              </a:rPr>
              <a:t>precise</a:t>
            </a:r>
            <a:r>
              <a:rPr lang="en-US" altLang="zh-CN" sz="2400" dirty="0">
                <a:latin typeface="Cambria" panose="02040503050406030204" pitchFamily="18" charset="0"/>
              </a:rPr>
              <a:t> expectations of the customer about the proposed software system.</a:t>
            </a:r>
          </a:p>
          <a:p>
            <a:endParaRPr lang="en-US" altLang="zh-CN" sz="2400" dirty="0">
              <a:latin typeface="Cambria" panose="02040503050406030204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algn="ctr"/>
            <a:r>
              <a:rPr lang="en-US" altLang="zh-CN" dirty="0" smtClean="0">
                <a:latin typeface="Cambria" panose="02040503050406030204" pitchFamily="18" charset="0"/>
              </a:rPr>
              <a:t>Requirements Specification: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An Overview</a:t>
            </a:r>
            <a:endParaRPr lang="en-US" altLang="zh-CN" sz="18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56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20070815模板</Template>
  <TotalTime>18114</TotalTime>
  <Words>1855</Words>
  <Application>Microsoft Office PowerPoint</Application>
  <PresentationFormat>全屏显示(4:3)</PresentationFormat>
  <Paragraphs>275</Paragraphs>
  <Slides>39</Slides>
  <Notes>39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5" baseType="lpstr">
      <vt:lpstr>黑体</vt:lpstr>
      <vt:lpstr>华文新魏</vt:lpstr>
      <vt:lpstr>宋体</vt:lpstr>
      <vt:lpstr>Arial</vt:lpstr>
      <vt:lpstr>Cambria</vt:lpstr>
      <vt:lpstr>1_自定义设计方案</vt:lpstr>
      <vt:lpstr>Software Quality Assurance and Testing Technology</vt:lpstr>
      <vt:lpstr>16 Weeks Plan 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Testing the specification</vt:lpstr>
      <vt:lpstr>To be continued… See you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ShoppingCHE</dc:creator>
  <cp:lastModifiedBy>Liu haiming</cp:lastModifiedBy>
  <cp:revision>2737</cp:revision>
  <cp:lastPrinted>1601-01-01T00:00:00Z</cp:lastPrinted>
  <dcterms:created xsi:type="dcterms:W3CDTF">1601-01-01T00:00:00Z</dcterms:created>
  <dcterms:modified xsi:type="dcterms:W3CDTF">2022-03-24T13:11:46Z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